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4002" r:id="rId2"/>
  </p:sldMasterIdLst>
  <p:notesMasterIdLst>
    <p:notesMasterId r:id="rId24"/>
  </p:notesMasterIdLst>
  <p:handoutMasterIdLst>
    <p:handoutMasterId r:id="rId25"/>
  </p:handoutMasterIdLst>
  <p:sldIdLst>
    <p:sldId id="260" r:id="rId3"/>
    <p:sldId id="301" r:id="rId4"/>
    <p:sldId id="262" r:id="rId5"/>
    <p:sldId id="313" r:id="rId6"/>
    <p:sldId id="271" r:id="rId7"/>
    <p:sldId id="315" r:id="rId8"/>
    <p:sldId id="273" r:id="rId9"/>
    <p:sldId id="31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74" r:id="rId18"/>
    <p:sldId id="327" r:id="rId19"/>
    <p:sldId id="314" r:id="rId20"/>
    <p:sldId id="316" r:id="rId21"/>
    <p:sldId id="317" r:id="rId22"/>
    <p:sldId id="265" r:id="rId23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ONTS LAZLO" initials="A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5" autoAdjust="0"/>
    <p:restoredTop sz="94692" autoAdjust="0"/>
  </p:normalViewPr>
  <p:slideViewPr>
    <p:cSldViewPr showGuides="1">
      <p:cViewPr>
        <p:scale>
          <a:sx n="94" d="100"/>
          <a:sy n="94" d="100"/>
        </p:scale>
        <p:origin x="-436" y="584"/>
      </p:cViewPr>
      <p:guideLst>
        <p:guide orient="horz" pos="4037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4-04T16:53:20.828" idx="7">
    <p:pos x="4552" y="3480"/>
    <p:text>Ter info: Dit aantal is wat onderschat. Igv import fytcertificering tijdens de bureeluren gebeurt de facturatie naar de operator per ingevoerde kg, per stuk of per m³. In dat geval wordt de prestatieduur daarom vaak niet bijgehouden wat maakt dat men vaak 1 of 5 minuten noteert op de prestatiebon (ook omdat men soms met meerdere mensen werkt op één dossier wat de administratie aanzienlijk vermoeilijkt, louter de duur voor het opmaken v/h certficaat. De controleduur zit dan vervat onder GIP controle.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74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70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31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31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65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80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2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Bedankt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49AE-A50B-4251-AD3C-6F8C3928030A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B419-FC1E-451D-AB94-659B736700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28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935F-767E-4411-862B-CD709562B908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FE5C-7C93-452F-A35D-EEEB79CCF2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96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8F59-998C-4195-93D0-1A2534ADA6A3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CFEF0-61A5-4490-BCA8-54A4A8FB2D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7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1B85-C783-4FEF-B089-5B46E2F596CE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BD43-8CCB-418D-A742-A4681320B3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55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96BE-DBF7-4CDA-8364-2DC333A855BA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D27B-7BA5-40E5-B55E-C3C7E61EC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85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6F40-1858-4922-A7E8-AAF9CF328D8D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0B66-26B8-41A5-9A4D-41212DB19E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29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F84-E678-4C61-BB38-4FD4F33462EC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40AC-3D13-4632-9577-0AE08A125B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6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DDCBF-9A5C-4BFA-9B0F-8C736741B1E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CB4B-9977-475A-B4D8-09FA166B14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5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900" baseline="0" dirty="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fld id="{FA8FA715-E69F-4247-B6C7-0A6437FC9788}" type="datetime1">
              <a:rPr lang="en-US" sz="90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pPr algn="r">
                <a:defRPr/>
              </a:pPr>
              <a:t>9/2/2015</a:t>
            </a:fld>
            <a:endParaRPr lang="en-US" sz="900" dirty="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2059-1799-4F29-8036-4BB4AE8050A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96E6-2E89-42F1-9CC9-852B96B5ED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89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143-CB47-4BC7-A09C-EAB9D228D220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7038C-9E6E-43F3-B518-E79C85E966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71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4588-A84A-4A44-93A9-196B468221F1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E1C-9E8A-432E-914D-07465298CA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6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Picture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</a:t>
            </a:r>
            <a:r>
              <a:rPr lang="en-US" dirty="0" smtClean="0"/>
              <a:t>12pt</a:t>
            </a:r>
          </a:p>
          <a:p>
            <a:pPr lvl="4"/>
            <a:r>
              <a:rPr lang="en-US" dirty="0" err="1" smtClean="0"/>
              <a:t>Fith</a:t>
            </a:r>
            <a:r>
              <a:rPr lang="en-US" dirty="0" smtClean="0"/>
              <a:t> level 10 pt</a:t>
            </a:r>
          </a:p>
          <a:p>
            <a:pPr lvl="5"/>
            <a:r>
              <a:rPr lang="en-US" dirty="0" smtClean="0"/>
              <a:t> </a:t>
            </a:r>
            <a:r>
              <a:rPr lang="en-US" dirty="0" err="1" smtClean="0"/>
              <a:t>Sixt</a:t>
            </a:r>
            <a:r>
              <a:rPr lang="en-US" dirty="0" smtClean="0"/>
              <a:t> level	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3246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tx2"/>
                </a:solidFill>
                <a:latin typeface="Verdana"/>
                <a:cs typeface="Verdana"/>
              </a:rPr>
              <a:pPr algn="r">
                <a:defRPr/>
              </a:pPr>
              <a:t>‹nr.›</a:t>
            </a:fld>
            <a:r>
              <a:rPr lang="en-US" sz="9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-</a:t>
            </a:r>
            <a:r>
              <a:rPr lang="en-US" sz="900" baseline="0" dirty="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 </a:t>
            </a:r>
            <a:fld id="{FA8FA715-E69F-4247-B6C7-0A6437FC9788}" type="datetime1">
              <a:rPr lang="en-US" sz="90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pPr algn="r">
                <a:defRPr/>
              </a:pPr>
              <a:t>9/2/2015</a:t>
            </a:fld>
            <a:endParaRPr lang="en-US" sz="900" dirty="0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  <p:pic>
        <p:nvPicPr>
          <p:cNvPr id="6" name="Picture 5" descr="provant_logo_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9900" y="6165304"/>
            <a:ext cx="1346886" cy="40059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67" y="6217331"/>
            <a:ext cx="823841" cy="38002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65304"/>
            <a:ext cx="487161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1" r:id="rId2"/>
    <p:sldLayoutId id="2147483983" r:id="rId3"/>
    <p:sldLayoutId id="2147483984" r:id="rId4"/>
    <p:sldLayoutId id="2147483985" r:id="rId5"/>
    <p:sldLayoutId id="2147483987" r:id="rId6"/>
    <p:sldLayoutId id="2147483986" r:id="rId7"/>
    <p:sldLayoutId id="2147483990" r:id="rId8"/>
    <p:sldLayoutId id="2147483994" r:id="rId9"/>
    <p:sldLayoutId id="2147483999" r:id="rId10"/>
    <p:sldLayoutId id="21474840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3952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900000" indent="-179388" algn="l" rtl="0" eaLnBrk="0" fontAlgn="base" hangingPunct="0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080000" indent="-179388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44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D2EA0D30-62CD-4B71-A69D-C030F3B6425B}" type="datetime1">
              <a:rPr lang="nl-BE" smtClean="0">
                <a:latin typeface="Arial" charset="0"/>
              </a:rPr>
              <a:pPr>
                <a:defRPr/>
              </a:pPr>
              <a:t>2/09/2015</a:t>
            </a:fld>
            <a:endParaRPr lang="nl-NL">
              <a:latin typeface="Arial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nl-NL">
                <a:latin typeface="Arial" charset="0"/>
              </a:rPr>
              <a:t>Titel presentatie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429000"/>
            <a:ext cx="381000" cy="3429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67200" y="6172200"/>
            <a:ext cx="48768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6400800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BE" sz="1200">
                <a:solidFill>
                  <a:srgbClr val="002B82"/>
                </a:solidFill>
                <a:latin typeface="Arial" charset="0"/>
              </a:rPr>
              <a:t>Federaal Agentschap voor de Veiligheid van de Voedselketen</a:t>
            </a:r>
            <a:endParaRPr lang="nl-NL" sz="1200">
              <a:solidFill>
                <a:srgbClr val="002B82"/>
              </a:solidFill>
              <a:latin typeface="Arial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8AC28C76-1421-43D0-B166-6DA01D08CA32}" type="slidenum">
              <a:rPr lang="nl-NL">
                <a:latin typeface="Arial" charset="0"/>
              </a:rPr>
              <a:pPr>
                <a:defRPr/>
              </a:pPr>
              <a:t>‹nr.›</a:t>
            </a:fld>
            <a:endParaRPr lang="nl-NL">
              <a:latin typeface="Arial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0" y="6096000"/>
            <a:ext cx="6096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429000"/>
            <a:ext cx="381000" cy="3429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8575" y="6118225"/>
            <a:ext cx="609600" cy="614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VV Midden RGB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24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3</a:t>
            </a:r>
            <a:r>
              <a:rPr lang="nl-NL" baseline="30000" dirty="0" smtClean="0"/>
              <a:t>de</a:t>
            </a:r>
            <a:r>
              <a:rPr lang="nl-NL" dirty="0" smtClean="0"/>
              <a:t> provinciaal </a:t>
            </a:r>
            <a:r>
              <a:rPr lang="nl-NL" dirty="0"/>
              <a:t>overleg organisatie </a:t>
            </a:r>
            <a:r>
              <a:rPr lang="nl-NL" dirty="0" smtClean="0"/>
              <a:t>Offerfeest 2015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woensdag 2 september 2015 </a:t>
            </a:r>
            <a:br>
              <a:rPr lang="nl-NL" sz="2000" dirty="0" smtClean="0"/>
            </a:br>
            <a:r>
              <a:rPr lang="nl-NL" sz="2000" dirty="0" smtClean="0"/>
              <a:t>Bernarduscentrum Antwerpen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Vereisten bij het slachten (particulier gemeenschappelijk vervoer naar verdeelpunt)</a:t>
            </a:r>
            <a:r>
              <a:rPr lang="nl-BE" dirty="0" smtClean="0"/>
              <a:t>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348880"/>
            <a:ext cx="8029575" cy="358043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sz="2400" dirty="0" smtClean="0"/>
              <a:t>Slachthuis dient meerledig kleefetiket te voorzien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Ieder luik te voorzien van slachthuisnummer en identificatienummer schaap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Kleefetiket aan te brengen op elk karkasgedeelte (4 stukken)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Aanbrengen van keurmerk op elk karkasdeel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Aanbrengen van kleefetiket op originele slachtaangifte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Slachtaangifte met kleefetiket moet karkas vergezellen tijdens transport naar verdeelpunt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838EB-66C9-4C0D-88AD-B7383E1AB92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9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Vereisten na het slachten (particulier voor gemeenschappelijk transport)</a:t>
            </a:r>
            <a:r>
              <a:rPr lang="nl-BE" dirty="0" smtClean="0"/>
              <a:t>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None/>
            </a:pPr>
            <a:endParaRPr lang="nl-BE" sz="1800" dirty="0" smtClean="0"/>
          </a:p>
          <a:p>
            <a:pPr>
              <a:buFont typeface="Arial" charset="0"/>
              <a:buChar char="•"/>
            </a:pPr>
            <a:r>
              <a:rPr lang="nl-BE" sz="2400" dirty="0" smtClean="0"/>
              <a:t>Originele slachtaangifte met kleefetiket en stempel slachthuis moet karkas vergezellen tijdens transport naar verdeelpunt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Warm vertrek schapenkarkassen toegelaten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Tijdens transport dient men wel te koelen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Lokale overheden houden toezicht op verdeelpunt en waken erover dat bedoelde karkassen enkel bij rechtmatige particulier terechtkomen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Verdeelpunt mag niet in nabije omgeving van een commercieel punt liggen (beenhouwerij, </a:t>
            </a:r>
            <a:r>
              <a:rPr lang="nl-BE" sz="2400" dirty="0" err="1" smtClean="0"/>
              <a:t>uitsnijderij</a:t>
            </a:r>
            <a:r>
              <a:rPr lang="nl-BE" sz="2400" dirty="0" smtClean="0"/>
              <a:t>,…)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838EB-66C9-4C0D-88AD-B7383E1AB92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9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Toezicht lokale overheden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Nagaan of verdeelpunt niet in nabije omgeving is van commercieel punt</a:t>
            </a:r>
          </a:p>
          <a:p>
            <a:r>
              <a:rPr lang="nl-BE" sz="2400" dirty="0" smtClean="0"/>
              <a:t>Nazicht bij verdeling karkassen aan particulieren op verdeelpunt</a:t>
            </a:r>
          </a:p>
          <a:p>
            <a:r>
              <a:rPr lang="nl-BE" sz="2400" dirty="0" smtClean="0"/>
              <a:t>Vermijden dat particulier geslachte schapen in commercieel circuit verdwijnen. Bvb afhalen op verdeelpunt met meerdere karkassen gelijk of in gekoelde camionette is uit den boze</a:t>
            </a:r>
          </a:p>
          <a:p>
            <a:pPr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9935F-767E-4411-862B-CD709562B908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3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Toezicht lokale overheden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Minimale hygiëneregels bij verdeling karkassen</a:t>
            </a:r>
          </a:p>
          <a:p>
            <a:r>
              <a:rPr lang="nl-BE" sz="2400" dirty="0" smtClean="0"/>
              <a:t>Toezicht ordentelijk verloop (Geen FAVV bevoegdheid)</a:t>
            </a:r>
          </a:p>
          <a:p>
            <a:r>
              <a:rPr lang="nl-BE" dirty="0" smtClean="0"/>
              <a:t>….</a:t>
            </a:r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9935F-767E-4411-862B-CD709562B908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2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kan niet!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sz="2400" dirty="0" smtClean="0"/>
              <a:t>Intracommunautair (bvb tussen BE en NL) gemeenschappelijk transport van “warme karkassen”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Warm vertrek van </a:t>
            </a:r>
            <a:r>
              <a:rPr lang="nl-BE" sz="2400" dirty="0" err="1" smtClean="0"/>
              <a:t>runderkarkassen</a:t>
            </a:r>
            <a:r>
              <a:rPr lang="nl-BE" sz="2400" dirty="0" smtClean="0"/>
              <a:t> uit slachthuizen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Versnijden van particulier geslachte karkassen bij een beenhouwer, </a:t>
            </a:r>
            <a:r>
              <a:rPr lang="nl-BE" sz="2400" dirty="0" err="1" smtClean="0"/>
              <a:t>uitsnijderij</a:t>
            </a:r>
            <a:r>
              <a:rPr lang="nl-BE" sz="2400" dirty="0" smtClean="0"/>
              <a:t>, …</a:t>
            </a:r>
          </a:p>
          <a:p>
            <a:pPr>
              <a:buFont typeface="Arial" charset="0"/>
              <a:buChar char="•"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838EB-66C9-4C0D-88AD-B7383E1AB92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1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Vragen?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sz="2400" dirty="0" smtClean="0"/>
              <a:t>Contactgegevens PCE Antwerpen:</a:t>
            </a:r>
          </a:p>
          <a:p>
            <a:pPr>
              <a:buFontTx/>
              <a:buNone/>
            </a:pPr>
            <a:endParaRPr lang="nl-BE" sz="2400" dirty="0" smtClean="0"/>
          </a:p>
          <a:p>
            <a:pPr>
              <a:buFontTx/>
              <a:buNone/>
            </a:pPr>
            <a:r>
              <a:rPr lang="nl-BE" sz="2400" dirty="0" smtClean="0"/>
              <a:t>AMCA gebouw</a:t>
            </a:r>
          </a:p>
          <a:p>
            <a:pPr>
              <a:buFontTx/>
              <a:buNone/>
            </a:pPr>
            <a:r>
              <a:rPr lang="nl-BE" sz="2400" dirty="0" err="1" smtClean="0"/>
              <a:t>Italiëlei</a:t>
            </a:r>
            <a:r>
              <a:rPr lang="nl-BE" sz="2400" dirty="0" smtClean="0"/>
              <a:t> 4, bus 18</a:t>
            </a:r>
          </a:p>
          <a:p>
            <a:pPr>
              <a:buFontTx/>
              <a:buNone/>
            </a:pPr>
            <a:r>
              <a:rPr lang="nl-BE" sz="2400" dirty="0" smtClean="0"/>
              <a:t>6</a:t>
            </a:r>
            <a:r>
              <a:rPr lang="nl-BE" sz="2400" baseline="30000" dirty="0" smtClean="0"/>
              <a:t>e</a:t>
            </a:r>
            <a:r>
              <a:rPr lang="nl-BE" sz="2400" dirty="0" smtClean="0"/>
              <a:t> verdiep</a:t>
            </a:r>
          </a:p>
          <a:p>
            <a:pPr>
              <a:buFontTx/>
              <a:buNone/>
            </a:pPr>
            <a:r>
              <a:rPr lang="nl-BE" sz="2400" dirty="0" smtClean="0"/>
              <a:t>2000 Antwerpen</a:t>
            </a:r>
          </a:p>
          <a:p>
            <a:pPr>
              <a:buFontTx/>
              <a:buNone/>
            </a:pPr>
            <a:r>
              <a:rPr lang="nl-BE" sz="2400" dirty="0" smtClean="0"/>
              <a:t>03/2022711</a:t>
            </a:r>
          </a:p>
          <a:p>
            <a:pPr>
              <a:buFontTx/>
              <a:buNone/>
            </a:pPr>
            <a:r>
              <a:rPr lang="nl-BE" sz="2400" dirty="0" err="1" smtClean="0"/>
              <a:t>Info.ant</a:t>
            </a:r>
            <a:r>
              <a:rPr lang="nl-BE" sz="2400" dirty="0" smtClean="0"/>
              <a:t>@</a:t>
            </a:r>
            <a:r>
              <a:rPr lang="nl-BE" sz="2400" dirty="0" err="1" smtClean="0"/>
              <a:t>favv.be</a:t>
            </a:r>
            <a:endParaRPr lang="nl-BE" sz="24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8938-71F1-4BCE-89D2-4261360A0065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5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579437"/>
          </a:xfrm>
        </p:spPr>
        <p:txBody>
          <a:bodyPr/>
          <a:lstStyle/>
          <a:p>
            <a:r>
              <a:rPr lang="nl-BE" dirty="0" smtClean="0"/>
              <a:t>4. Slachtaangifte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556792"/>
            <a:ext cx="8856984" cy="5040560"/>
          </a:xfrm>
        </p:spPr>
        <p:txBody>
          <a:bodyPr/>
          <a:lstStyle/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BE" sz="2400" dirty="0" smtClean="0"/>
              <a:t>Uitbreiding termijn slachtaangifte &gt; werd per brief gevraagd aan minister </a:t>
            </a:r>
            <a:r>
              <a:rPr lang="nl-BE" sz="2400" dirty="0" err="1" smtClean="0"/>
              <a:t>Borsus</a:t>
            </a:r>
            <a:r>
              <a:rPr lang="nl-BE" sz="2400" dirty="0" smtClean="0"/>
              <a:t>.</a:t>
            </a:r>
          </a:p>
          <a:p>
            <a:pPr marL="0" lvl="3" indent="0">
              <a:spcBef>
                <a:spcPct val="20000"/>
              </a:spcBef>
              <a:buClr>
                <a:schemeClr val="bg2"/>
              </a:buClr>
              <a:buSzPct val="120000"/>
              <a:buNone/>
            </a:pPr>
            <a:endParaRPr lang="nl-BE" sz="2400" dirty="0" smtClean="0"/>
          </a:p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BE" sz="2400" dirty="0" smtClean="0"/>
              <a:t>Instructie van het FAVV (zie punt 3) vermeldt dat uitzondering wordt toegestaan voor dit </a:t>
            </a:r>
            <a:r>
              <a:rPr lang="nl-BE" sz="2400" dirty="0" smtClean="0"/>
              <a:t>Offerfeest.</a:t>
            </a:r>
          </a:p>
          <a:p>
            <a:pPr marL="0" lvl="3" indent="0">
              <a:spcBef>
                <a:spcPct val="20000"/>
              </a:spcBef>
              <a:buClr>
                <a:schemeClr val="bg2"/>
              </a:buClr>
              <a:buSzPct val="120000"/>
              <a:buNone/>
            </a:pPr>
            <a:endParaRPr lang="nl-BE" sz="2400" dirty="0" smtClean="0"/>
          </a:p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BE" sz="2400" dirty="0"/>
              <a:t>Toelichting </a:t>
            </a:r>
            <a:r>
              <a:rPr lang="nl-BE" sz="2400" dirty="0"/>
              <a:t>door Dr. Jos DUSOLEIL</a:t>
            </a:r>
          </a:p>
          <a:p>
            <a:pPr marL="0" indent="0">
              <a:buNone/>
            </a:pPr>
            <a:r>
              <a:rPr lang="nl-BE" sz="2000" i="1" dirty="0"/>
              <a:t> </a:t>
            </a:r>
            <a:r>
              <a:rPr lang="nl-BE" sz="2000" i="1" dirty="0" smtClean="0"/>
              <a:t>   FAVV </a:t>
            </a:r>
            <a:r>
              <a:rPr lang="nl-BE" sz="2000" i="1" dirty="0"/>
              <a:t>- Hoofd van de Provinciale Controle Eenheid Antwerpen </a:t>
            </a:r>
          </a:p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endParaRPr lang="nl-BE" sz="2400" dirty="0" smtClean="0"/>
          </a:p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endParaRPr lang="nl-BE" sz="2400" dirty="0" smtClean="0"/>
          </a:p>
          <a:p>
            <a:pPr marL="0" lvl="3" indent="0">
              <a:spcBef>
                <a:spcPct val="20000"/>
              </a:spcBef>
              <a:buClr>
                <a:schemeClr val="bg2"/>
              </a:buClr>
              <a:buSzPct val="120000"/>
              <a:buNone/>
            </a:pPr>
            <a:endParaRPr lang="nl-BE" sz="2400" dirty="0" smtClean="0"/>
          </a:p>
          <a:p>
            <a:pPr marL="0" lvl="3" indent="0">
              <a:spcBef>
                <a:spcPct val="20000"/>
              </a:spcBef>
              <a:buClr>
                <a:schemeClr val="bg2"/>
              </a:buClr>
              <a:buSzPct val="120000"/>
              <a:buNone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7590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Slachtaangifte</a:t>
            </a:r>
          </a:p>
        </p:txBody>
      </p:sp>
      <p:sp>
        <p:nvSpPr>
          <p:cNvPr id="3075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Slachtaangifte in Gemeente of in slachthuis</a:t>
            </a:r>
          </a:p>
          <a:p>
            <a:r>
              <a:rPr lang="nl-BE" sz="2400" dirty="0" smtClean="0"/>
              <a:t>Kan ook door “groothandelaar” onder vorm van een collectieve aangifte </a:t>
            </a:r>
          </a:p>
          <a:p>
            <a:r>
              <a:rPr lang="nl-BE" sz="2400" dirty="0" smtClean="0"/>
              <a:t>Kan 14 dagen voor Offerfeest</a:t>
            </a:r>
          </a:p>
          <a:p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A4875-BD09-42B7-AF03-3DA513BBE67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7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9437"/>
          </a:xfrm>
        </p:spPr>
        <p:txBody>
          <a:bodyPr/>
          <a:lstStyle/>
          <a:p>
            <a:pPr lvl="0"/>
            <a:r>
              <a:rPr lang="nl-BE" dirty="0"/>
              <a:t>5</a:t>
            </a:r>
            <a:r>
              <a:rPr lang="nl-BE" dirty="0" smtClean="0"/>
              <a:t>. </a:t>
            </a:r>
            <a:r>
              <a:rPr lang="nl-NL" dirty="0" smtClean="0"/>
              <a:t>Communicatie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Voorbeeld stad Mechelen (brochure uitgedeeld)</a:t>
            </a:r>
          </a:p>
          <a:p>
            <a:pPr marL="0" indent="0">
              <a:buNone/>
            </a:pPr>
            <a:endParaRPr lang="nl-BE" sz="2400" dirty="0" smtClean="0">
              <a:solidFill>
                <a:srgbClr val="FF0000"/>
              </a:solidFill>
            </a:endParaRPr>
          </a:p>
          <a:p>
            <a:r>
              <a:rPr lang="nl-BE" sz="2400" dirty="0" smtClean="0"/>
              <a:t>Nog andere initiatieven/voorbeelden?</a:t>
            </a:r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  <a:p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199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07288" cy="579437"/>
          </a:xfrm>
        </p:spPr>
        <p:txBody>
          <a:bodyPr/>
          <a:lstStyle/>
          <a:p>
            <a:r>
              <a:rPr lang="nl-BE" dirty="0" smtClean="0"/>
              <a:t>6. </a:t>
            </a:r>
            <a:r>
              <a:rPr lang="nl-NL" dirty="0" smtClean="0"/>
              <a:t>Openbare orde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96752"/>
            <a:ext cx="8939336" cy="4495800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/>
              <a:t>Toelichting </a:t>
            </a:r>
            <a:r>
              <a:rPr lang="nl-BE" sz="2400" dirty="0" smtClean="0"/>
              <a:t>door </a:t>
            </a:r>
            <a:r>
              <a:rPr lang="nl-BE" sz="2400" dirty="0" smtClean="0"/>
              <a:t>Hoofdcommissaris </a:t>
            </a:r>
            <a:r>
              <a:rPr lang="nl-BE" sz="2400" dirty="0"/>
              <a:t>Jean-Claude GUNST</a:t>
            </a:r>
          </a:p>
          <a:p>
            <a:pPr marL="0" indent="0">
              <a:buNone/>
            </a:pPr>
            <a:r>
              <a:rPr lang="nl-BE" sz="2000" i="1" dirty="0"/>
              <a:t>Directeur-Coördinator Arrondissement Antwerpen</a:t>
            </a:r>
          </a:p>
          <a:p>
            <a:pPr marL="0" indent="0">
              <a:buNone/>
            </a:pPr>
            <a:endParaRPr lang="nl-BE" sz="2400" dirty="0"/>
          </a:p>
          <a:p>
            <a:pPr marL="342900" indent="-342900">
              <a:buAutoNum type="arabicPeriod"/>
            </a:pPr>
            <a:r>
              <a:rPr lang="nl-BE" sz="2400" dirty="0" smtClean="0"/>
              <a:t>    Context</a:t>
            </a:r>
            <a:endParaRPr lang="nl-BE" sz="2400" dirty="0"/>
          </a:p>
          <a:p>
            <a:pPr marL="342900" indent="-342900">
              <a:buAutoNum type="arabicPeriod"/>
            </a:pPr>
            <a:r>
              <a:rPr lang="nl-BE" sz="2400" dirty="0" smtClean="0"/>
              <a:t>    Ordelijk </a:t>
            </a:r>
            <a:r>
              <a:rPr lang="nl-BE" sz="2400" dirty="0"/>
              <a:t>verloop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    Toezicht </a:t>
            </a:r>
            <a:r>
              <a:rPr lang="nl-BE" sz="2400" dirty="0"/>
              <a:t>door de politie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762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1156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495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nl-NL" sz="2400" dirty="0" smtClean="0"/>
              <a:t>Verslag </a:t>
            </a:r>
            <a:r>
              <a:rPr lang="nl-NL" sz="2400" dirty="0"/>
              <a:t>overleg Offerfeest dd. 14/07/2015;</a:t>
            </a:r>
            <a:endParaRPr lang="nl-BE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Nood </a:t>
            </a:r>
            <a:r>
              <a:rPr lang="nl-NL" sz="2400" dirty="0"/>
              <a:t>versus</a:t>
            </a:r>
            <a:r>
              <a:rPr lang="nl-NL" sz="2400" dirty="0" smtClean="0"/>
              <a:t> </a:t>
            </a:r>
            <a:r>
              <a:rPr lang="nl-NL" sz="2400" dirty="0"/>
              <a:t>capaciteit </a:t>
            </a:r>
            <a:r>
              <a:rPr lang="nl-NL" sz="2400" dirty="0" smtClean="0"/>
              <a:t>	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 smtClean="0"/>
              <a:t>2.1 </a:t>
            </a:r>
            <a:r>
              <a:rPr lang="nl-BE" sz="2000" dirty="0"/>
              <a:t>stand van zaken initiatieven   </a:t>
            </a:r>
            <a:endParaRPr lang="nl-BE" sz="2000" dirty="0" smtClean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2.2 stand van zaken noodzaak vs. capaciteit</a:t>
            </a:r>
            <a:endParaRPr lang="nl-BE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nl-NL" sz="2400" dirty="0" smtClean="0"/>
              <a:t>Instructie </a:t>
            </a:r>
            <a:r>
              <a:rPr lang="nl-NL" sz="2400" dirty="0"/>
              <a:t>gemeenschappelijk vervoer (minister </a:t>
            </a:r>
            <a:r>
              <a:rPr lang="nl-NL" sz="2400" dirty="0" err="1" smtClean="0"/>
              <a:t>Borsus</a:t>
            </a:r>
            <a:r>
              <a:rPr lang="nl-NL" sz="2400" dirty="0" smtClean="0"/>
              <a:t> - FAVV);</a:t>
            </a:r>
            <a:endParaRPr lang="nl-BE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nl-NL" sz="2400" dirty="0" smtClean="0"/>
              <a:t>Slachtaangifte</a:t>
            </a:r>
            <a:r>
              <a:rPr lang="nl-NL" sz="2400" dirty="0"/>
              <a:t>;</a:t>
            </a:r>
            <a:endParaRPr lang="nl-BE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nl-NL" sz="2400" dirty="0"/>
              <a:t>Communicatie;</a:t>
            </a:r>
            <a:endParaRPr lang="nl-BE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nl-NL" sz="2400" dirty="0"/>
              <a:t>Openbare orde;</a:t>
            </a:r>
            <a:endParaRPr lang="nl-BE" sz="2400" dirty="0"/>
          </a:p>
          <a:p>
            <a:pPr marL="457200" lvl="0" indent="-457200">
              <a:buFont typeface="+mj-lt"/>
              <a:buAutoNum type="arabicPeriod" startAt="3"/>
            </a:pPr>
            <a:r>
              <a:rPr lang="nl-NL" sz="2400" dirty="0"/>
              <a:t>Varia</a:t>
            </a:r>
            <a:endParaRPr lang="nl-BE" sz="2400" dirty="0"/>
          </a:p>
          <a:p>
            <a:pPr marL="720612" lvl="3" indent="0">
              <a:buNone/>
            </a:pPr>
            <a:r>
              <a:rPr lang="nl-NL" sz="2000" dirty="0" smtClean="0"/>
              <a:t>  7.1 Slachtattesten</a:t>
            </a:r>
          </a:p>
          <a:p>
            <a:pPr marL="720612" lvl="3" indent="0">
              <a:buNone/>
            </a:pPr>
            <a:endParaRPr lang="nl-BE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5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Varia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7.1 	Slachtattesten</a:t>
            </a:r>
          </a:p>
          <a:p>
            <a:pPr marL="0" indent="0">
              <a:buNone/>
            </a:pPr>
            <a:endParaRPr lang="nl-BE" sz="2400" dirty="0" smtClean="0"/>
          </a:p>
          <a:p>
            <a:r>
              <a:rPr lang="nl-BE" sz="2400" dirty="0" smtClean="0"/>
              <a:t>7.2	Overige variapunten?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13080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323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Verdana"/>
                <a:cs typeface="Verdana"/>
              </a:rPr>
              <a:t>Bedankt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5536" y="5074430"/>
            <a:ext cx="80772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r>
              <a:rPr lang="nl-BE" sz="1200" cap="all" dirty="0" smtClean="0">
                <a:solidFill>
                  <a:schemeClr val="bg1"/>
                </a:solidFill>
                <a:latin typeface="Verdana"/>
                <a:cs typeface="Verdana"/>
              </a:rPr>
              <a:t>Gouverneur </a:t>
            </a:r>
            <a:r>
              <a:rPr lang="en-GB" sz="1200" b="1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Cathy </a:t>
            </a:r>
            <a:r>
              <a:rPr lang="en-GB" sz="1200" b="1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Berx</a:t>
            </a:r>
            <a:endParaRPr lang="en-US" sz="1200" b="1" kern="1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Provinciehuis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-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Parkhuis</a:t>
            </a:r>
            <a:r>
              <a:rPr lang="en-GB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Koningin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Elisabethlei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18, 2018 Antwerpen</a:t>
            </a:r>
            <a:endParaRPr lang="en-US" sz="1200" kern="1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T 03 240 50 60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Verdana"/>
                <a:cs typeface="Verdana"/>
              </a:rPr>
              <a:t>www.cathyberx.be</a:t>
            </a:r>
            <a:endParaRPr lang="en-US" sz="1200" kern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59" y="764704"/>
            <a:ext cx="8229600" cy="811560"/>
          </a:xfrm>
        </p:spPr>
        <p:txBody>
          <a:bodyPr/>
          <a:lstStyle/>
          <a:p>
            <a:pPr lvl="1"/>
            <a:r>
              <a:rPr lang="en-US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  1</a:t>
            </a:r>
            <a:r>
              <a:rPr lang="en-US" sz="3000" b="1" dirty="0">
                <a:solidFill>
                  <a:schemeClr val="accent1"/>
                </a:solidFill>
                <a:latin typeface="Verdana"/>
                <a:cs typeface="Verdana"/>
              </a:rPr>
              <a:t>.</a:t>
            </a:r>
            <a:r>
              <a:rPr lang="nl-BE" sz="3000" b="1" dirty="0">
                <a:solidFill>
                  <a:schemeClr val="accent1"/>
                </a:solidFill>
                <a:latin typeface="Verdana"/>
                <a:cs typeface="Verdana"/>
              </a:rPr>
              <a:t> Verslag overleg Offerfeest </a:t>
            </a:r>
            <a:r>
              <a:rPr lang="nl-BE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14/07</a:t>
            </a:r>
            <a:r>
              <a:rPr lang="nl-BE" sz="2400" b="1" dirty="0">
                <a:solidFill>
                  <a:schemeClr val="tx1"/>
                </a:solidFill>
              </a:rPr>
              <a:t/>
            </a:r>
            <a:br>
              <a:rPr lang="nl-BE" sz="2400" b="1" dirty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400" dirty="0" smtClean="0"/>
              <a:t>Geen schriftelijke opmerkingen ontvangen.</a:t>
            </a:r>
          </a:p>
          <a:p>
            <a:pPr marL="0" indent="0">
              <a:buNone/>
            </a:pPr>
            <a:endParaRPr lang="nl-NL" sz="2400" i="1" dirty="0" smtClean="0"/>
          </a:p>
          <a:p>
            <a:r>
              <a:rPr lang="nl-NL" sz="2400" dirty="0" smtClean="0"/>
              <a:t>Nog mondelinge aanvullingen of opmerkingen? </a:t>
            </a:r>
            <a:endParaRPr lang="nl-BE" sz="2400" dirty="0"/>
          </a:p>
          <a:p>
            <a:pPr marL="0" lvl="0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sz="3000" b="1" dirty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79437"/>
          </a:xfrm>
        </p:spPr>
        <p:txBody>
          <a:bodyPr/>
          <a:lstStyle/>
          <a:p>
            <a:r>
              <a:rPr lang="nl-BE" dirty="0" smtClean="0"/>
              <a:t>2. Nood vs</a:t>
            </a:r>
            <a:r>
              <a:rPr lang="nl-BE" dirty="0"/>
              <a:t>.</a:t>
            </a:r>
            <a:r>
              <a:rPr lang="nl-BE" dirty="0" smtClean="0"/>
              <a:t> capaciteit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2.1 Stand van zaken initiatieven </a:t>
            </a:r>
          </a:p>
          <a:p>
            <a:pPr marL="0" indent="0">
              <a:buNone/>
            </a:pPr>
            <a:endParaRPr lang="nl-BE" sz="2400" b="1" dirty="0" smtClean="0"/>
          </a:p>
          <a:p>
            <a:r>
              <a:rPr lang="nl-BE" sz="2400" dirty="0" smtClean="0"/>
              <a:t>Actualiteit</a:t>
            </a:r>
            <a:endParaRPr lang="nl-BE" sz="2400" dirty="0"/>
          </a:p>
          <a:p>
            <a:r>
              <a:rPr lang="nl-BE" sz="2400" dirty="0" smtClean="0"/>
              <a:t>Uitbreiding capaciteit Salembier</a:t>
            </a:r>
          </a:p>
          <a:p>
            <a:r>
              <a:rPr lang="nl-BE" sz="2400" dirty="0" smtClean="0"/>
              <a:t>Slachthuissite Antwerpen</a:t>
            </a:r>
          </a:p>
          <a:p>
            <a:r>
              <a:rPr lang="nl-BE" sz="2400" dirty="0" smtClean="0"/>
              <a:t>Slachthuis Geel </a:t>
            </a:r>
          </a:p>
          <a:p>
            <a:r>
              <a:rPr lang="nl-BE" sz="2400" dirty="0" smtClean="0"/>
              <a:t>Initiatief Wim Somers (Lier)</a:t>
            </a:r>
          </a:p>
          <a:p>
            <a:r>
              <a:rPr lang="nl-BE" sz="2400" dirty="0" smtClean="0"/>
              <a:t>Mechelen</a:t>
            </a:r>
          </a:p>
          <a:p>
            <a:r>
              <a:rPr lang="nl-BE" sz="2400" dirty="0" smtClean="0"/>
              <a:t>Initiatief Luc Van De Velde (Wommelgem)</a:t>
            </a:r>
          </a:p>
          <a:p>
            <a:pPr marL="0" indent="0">
              <a:buNone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23371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80218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2.1 Stand van zaken initiatieven </a:t>
            </a:r>
            <a:r>
              <a:rPr lang="nl-BE" sz="2400" b="1" i="1" dirty="0" smtClean="0"/>
              <a:t>(vervolg)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Restcapaciteit Nederland</a:t>
            </a:r>
          </a:p>
          <a:p>
            <a:r>
              <a:rPr lang="nl-BE" sz="2400" dirty="0"/>
              <a:t>Tijdelijke slachtvloeren</a:t>
            </a:r>
          </a:p>
          <a:p>
            <a:pPr marL="0" indent="0">
              <a:buNone/>
            </a:pPr>
            <a:r>
              <a:rPr lang="nl-BE" sz="2400" dirty="0"/>
              <a:t>	- Wortel (Hoogstraten)</a:t>
            </a:r>
          </a:p>
          <a:p>
            <a:pPr marL="0" indent="0">
              <a:buNone/>
            </a:pPr>
            <a:r>
              <a:rPr lang="nl-BE" sz="2400" dirty="0"/>
              <a:t>	- </a:t>
            </a:r>
            <a:r>
              <a:rPr lang="nl-BE" sz="2400" dirty="0" err="1"/>
              <a:t>Werchter</a:t>
            </a:r>
            <a:r>
              <a:rPr lang="nl-BE" sz="2400" dirty="0"/>
              <a:t> (Vlaams-Brabant</a:t>
            </a:r>
            <a:r>
              <a:rPr lang="nl-BE" sz="2400" dirty="0" smtClean="0"/>
              <a:t>)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Slachthuis Al-</a:t>
            </a:r>
            <a:r>
              <a:rPr lang="nl-BE" sz="2400" dirty="0" err="1"/>
              <a:t>Ikram</a:t>
            </a:r>
            <a:r>
              <a:rPr lang="nl-BE" sz="2400" dirty="0" smtClean="0"/>
              <a:t>?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 smtClean="0"/>
              <a:t>Nog andere?</a:t>
            </a:r>
            <a:endParaRPr lang="nl-BE" sz="2400" dirty="0"/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2813" y="332656"/>
            <a:ext cx="8856984" cy="579437"/>
          </a:xfrm>
        </p:spPr>
        <p:txBody>
          <a:bodyPr/>
          <a:lstStyle/>
          <a:p>
            <a:r>
              <a:rPr lang="nl-BE" dirty="0" smtClean="0"/>
              <a:t>2. Nood vs</a:t>
            </a:r>
            <a:r>
              <a:rPr lang="nl-BE" dirty="0"/>
              <a:t>.</a:t>
            </a:r>
            <a:r>
              <a:rPr lang="nl-BE" dirty="0" smtClean="0"/>
              <a:t> capaciteit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2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80218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2.2 Noodzaak versus capaciteit</a:t>
            </a:r>
            <a:endParaRPr lang="nl-BE" sz="2400" b="1" dirty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r>
              <a:rPr lang="nl-BE" sz="2400" b="1" dirty="0" smtClean="0"/>
              <a:t>Capaciteit:</a:t>
            </a:r>
          </a:p>
          <a:p>
            <a:pPr marL="0" indent="0">
              <a:buNone/>
            </a:pPr>
            <a:r>
              <a:rPr lang="nl-BE" sz="2400" dirty="0"/>
              <a:t>	</a:t>
            </a:r>
            <a:r>
              <a:rPr lang="nl-BE" sz="2400" dirty="0" smtClean="0"/>
              <a:t>- Salembier</a:t>
            </a:r>
          </a:p>
          <a:p>
            <a:pPr marL="0" indent="0">
              <a:buNone/>
            </a:pPr>
            <a:r>
              <a:rPr lang="nl-BE" sz="2400" dirty="0"/>
              <a:t>	</a:t>
            </a:r>
            <a:r>
              <a:rPr lang="nl-BE" sz="2400" dirty="0" smtClean="0"/>
              <a:t>- Geel (onder voorbehoud)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b="1" dirty="0" smtClean="0"/>
              <a:t>Nood: </a:t>
            </a:r>
          </a:p>
          <a:p>
            <a:pPr marL="0" indent="0">
              <a:buNone/>
            </a:pPr>
            <a:r>
              <a:rPr lang="nl-BE" sz="2400" dirty="0"/>
              <a:t>	</a:t>
            </a:r>
            <a:r>
              <a:rPr lang="nl-BE" sz="2400" dirty="0" smtClean="0"/>
              <a:t>- 10 000 tot 14 000 schapen (?)</a:t>
            </a:r>
            <a:endParaRPr lang="nl-BE" sz="2400" dirty="0"/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79437"/>
          </a:xfrm>
        </p:spPr>
        <p:txBody>
          <a:bodyPr/>
          <a:lstStyle/>
          <a:p>
            <a:r>
              <a:rPr lang="nl-BE" dirty="0" smtClean="0"/>
              <a:t>2. Nood vs</a:t>
            </a:r>
            <a:r>
              <a:rPr lang="nl-BE" dirty="0"/>
              <a:t>.</a:t>
            </a:r>
            <a:r>
              <a:rPr lang="nl-BE" dirty="0" smtClean="0"/>
              <a:t> capaciteit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26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073008" cy="579437"/>
          </a:xfrm>
        </p:spPr>
        <p:txBody>
          <a:bodyPr/>
          <a:lstStyle/>
          <a:p>
            <a:r>
              <a:rPr lang="nl-BE" dirty="0" smtClean="0"/>
              <a:t>3. Instructie gemeenschappelijk vervoer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08720"/>
            <a:ext cx="8517632" cy="4495800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 smtClean="0"/>
              <a:t>Toelichting </a:t>
            </a:r>
            <a:r>
              <a:rPr lang="nl-BE" sz="2400" dirty="0" smtClean="0"/>
              <a:t>door Dr. Jos </a:t>
            </a:r>
            <a:r>
              <a:rPr lang="nl-BE" sz="2400" dirty="0" smtClean="0"/>
              <a:t>DUSOLEIL</a:t>
            </a:r>
          </a:p>
          <a:p>
            <a:pPr marL="0" indent="0">
              <a:buNone/>
            </a:pPr>
            <a:r>
              <a:rPr lang="nl-BE" sz="2000" i="1" dirty="0" smtClean="0"/>
              <a:t>FAVV - Hoofd </a:t>
            </a:r>
            <a:r>
              <a:rPr lang="nl-BE" sz="2000" i="1" dirty="0"/>
              <a:t>van de Provinciale Controle Eenheid Antwerpen </a:t>
            </a:r>
          </a:p>
          <a:p>
            <a:pPr marL="720612" lvl="3" indent="0">
              <a:buNone/>
            </a:pPr>
            <a:endParaRPr lang="nl-BE" sz="2400" dirty="0" smtClean="0"/>
          </a:p>
          <a:p>
            <a:pPr lvl="3"/>
            <a:r>
              <a:rPr lang="nl-BE" sz="2400" dirty="0" smtClean="0"/>
              <a:t>Instructie van het FAVV  : “</a:t>
            </a:r>
            <a:r>
              <a:rPr lang="nl-BE" sz="2400" i="1" dirty="0"/>
              <a:t>Gemeenschappelijk transport van particuliere schapenkarkassen vanuit een slachthuis naar “verdeelplaatsen” naar aanleiding van het offerfeest.</a:t>
            </a:r>
            <a:r>
              <a:rPr lang="nl-BE" sz="2400" dirty="0"/>
              <a:t>” </a:t>
            </a:r>
            <a:endParaRPr lang="nl-BE" sz="2400" dirty="0" smtClean="0"/>
          </a:p>
          <a:p>
            <a:pPr marL="720612" lvl="3" indent="0">
              <a:buNone/>
            </a:pPr>
            <a:endParaRPr lang="nl-BE" sz="2400" dirty="0" smtClean="0"/>
          </a:p>
          <a:p>
            <a:pPr lvl="3"/>
            <a:r>
              <a:rPr lang="nl-BE" sz="2400" dirty="0" smtClean="0"/>
              <a:t>Aandachtspunten</a:t>
            </a:r>
            <a:r>
              <a:rPr lang="nl-BE" sz="2400" dirty="0"/>
              <a:t>:</a:t>
            </a:r>
          </a:p>
          <a:p>
            <a:pPr marL="0" indent="0">
              <a:buNone/>
            </a:pPr>
            <a:r>
              <a:rPr lang="nl-BE" dirty="0" smtClean="0"/>
              <a:t>	- </a:t>
            </a:r>
            <a:r>
              <a:rPr lang="nl-BE" sz="2000" dirty="0" smtClean="0"/>
              <a:t>Intracommunautair transport (NL&gt;B)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- Runderen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- Handhaving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67000"/>
            <a:ext cx="8229600" cy="1905000"/>
          </a:xfrm>
        </p:spPr>
        <p:txBody>
          <a:bodyPr/>
          <a:lstStyle/>
          <a:p>
            <a:pPr algn="ctr" eaLnBrk="1" hangingPunct="1"/>
            <a:r>
              <a:rPr lang="nl-BE" dirty="0" smtClean="0"/>
              <a:t>Overleg Offerfeest 2015</a:t>
            </a:r>
            <a:br>
              <a:rPr lang="nl-BE" dirty="0" smtClean="0"/>
            </a:br>
            <a:r>
              <a:rPr lang="nl-BE" dirty="0" smtClean="0"/>
              <a:t>2 september 2015</a:t>
            </a:r>
            <a:br>
              <a:rPr lang="nl-BE" dirty="0" smtClean="0"/>
            </a:br>
            <a:r>
              <a:rPr lang="nl-BE" dirty="0" smtClean="0"/>
              <a:t>PCE Antwerpen</a:t>
            </a:r>
            <a:endParaRPr lang="nl-N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53000"/>
            <a:ext cx="7315200" cy="1143000"/>
          </a:xfrm>
        </p:spPr>
        <p:txBody>
          <a:bodyPr/>
          <a:lstStyle/>
          <a:p>
            <a:pPr eaLnBrk="1" hangingPunct="1"/>
            <a:r>
              <a:rPr lang="nl-BE" smtClean="0"/>
              <a:t>Dr. J. Dusoleil</a:t>
            </a:r>
          </a:p>
        </p:txBody>
      </p:sp>
      <p:pic>
        <p:nvPicPr>
          <p:cNvPr id="2052" name="Picture 9" descr="FAVV Midden RG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33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396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>
                <a:solidFill>
                  <a:srgbClr val="002B82"/>
                </a:solidFill>
                <a:latin typeface="Arial" charset="0"/>
              </a:rPr>
              <a:t>Federaal Agentschap </a:t>
            </a:r>
            <a:br>
              <a:rPr lang="nl-BE" sz="1400">
                <a:solidFill>
                  <a:srgbClr val="002B82"/>
                </a:solidFill>
                <a:latin typeface="Arial" charset="0"/>
              </a:rPr>
            </a:br>
            <a:r>
              <a:rPr lang="nl-BE" sz="1400">
                <a:solidFill>
                  <a:srgbClr val="002B82"/>
                </a:solidFill>
                <a:latin typeface="Arial" charset="0"/>
              </a:rPr>
              <a:t>voor de Veiligheid </a:t>
            </a:r>
            <a:br>
              <a:rPr lang="nl-BE" sz="1400">
                <a:solidFill>
                  <a:srgbClr val="002B82"/>
                </a:solidFill>
                <a:latin typeface="Arial" charset="0"/>
              </a:rPr>
            </a:br>
            <a:r>
              <a:rPr lang="nl-BE" sz="1400">
                <a:solidFill>
                  <a:srgbClr val="002B82"/>
                </a:solidFill>
                <a:latin typeface="Arial" charset="0"/>
              </a:rPr>
              <a:t>van de Voedselketen</a:t>
            </a:r>
            <a:endParaRPr lang="nl-NL" sz="1400">
              <a:solidFill>
                <a:srgbClr val="002B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Vereisten bij het slachten (particulier individueel)</a:t>
            </a:r>
            <a:r>
              <a:rPr lang="nl-BE" dirty="0" smtClean="0"/>
              <a:t>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sz="2400" dirty="0" smtClean="0"/>
              <a:t>Slachthuis voorziet karkas van keurmerk op elk karkasdeel</a:t>
            </a:r>
          </a:p>
          <a:p>
            <a:pPr>
              <a:buFont typeface="Arial" charset="0"/>
              <a:buChar char="•"/>
            </a:pPr>
            <a:r>
              <a:rPr lang="nl-BE" sz="2400" dirty="0" smtClean="0"/>
              <a:t>Na slachten en keuring kan karkas persoonlijk afgehaald worden en mag dit meegenomen worden, zonder specifieke voorwaarden qua temperatuur en transport. Let wel op: voor eigen voedselveiligheid best wat hygiëneregels respecteren bvb karkas niet in volle zon op achterbank auto.</a:t>
            </a:r>
          </a:p>
          <a:p>
            <a:pPr>
              <a:buFont typeface="Arial" charset="0"/>
              <a:buChar char="•"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838EB-66C9-4C0D-88AD-B7383E1AB922}" type="datetime1">
              <a:rPr lang="nl-BE" smtClean="0"/>
              <a:pPr>
                <a:defRPr/>
              </a:pPr>
              <a:t>2/09/2015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VV">
  <a:themeElements>
    <a:clrScheme name="FAV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V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V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ppt_master_gered</Template>
  <TotalTime>6512</TotalTime>
  <Words>608</Words>
  <Application>Microsoft Office PowerPoint</Application>
  <PresentationFormat>Diavoorstelling (4:3)</PresentationFormat>
  <Paragraphs>156</Paragraphs>
  <Slides>21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Slide master</vt:lpstr>
      <vt:lpstr>FAVV</vt:lpstr>
      <vt:lpstr>  3de provinciaal overleg organisatie Offerfeest 2015   woensdag 2 september 2015  Bernarduscentrum Antwerpen</vt:lpstr>
      <vt:lpstr>Agenda</vt:lpstr>
      <vt:lpstr>  1. Verslag overleg Offerfeest 14/07  </vt:lpstr>
      <vt:lpstr>2. Nood vs. capaciteit</vt:lpstr>
      <vt:lpstr>2. Nood vs. capaciteit</vt:lpstr>
      <vt:lpstr>2. Nood vs. capaciteit</vt:lpstr>
      <vt:lpstr>3. Instructie gemeenschappelijk vervoer</vt:lpstr>
      <vt:lpstr>Overleg Offerfeest 2015 2 september 2015 PCE Antwerpen</vt:lpstr>
      <vt:lpstr>Vereisten bij het slachten (particulier individueel) </vt:lpstr>
      <vt:lpstr>Vereisten bij het slachten (particulier gemeenschappelijk vervoer naar verdeelpunt) </vt:lpstr>
      <vt:lpstr>Vereisten na het slachten (particulier voor gemeenschappelijk transport) </vt:lpstr>
      <vt:lpstr>Toezicht lokale overheden</vt:lpstr>
      <vt:lpstr>Toezicht lokale overheden</vt:lpstr>
      <vt:lpstr>Wat kan niet! </vt:lpstr>
      <vt:lpstr>Vragen?</vt:lpstr>
      <vt:lpstr>4. Slachtaangifte</vt:lpstr>
      <vt:lpstr>Slachtaangifte</vt:lpstr>
      <vt:lpstr>5. Communicatie </vt:lpstr>
      <vt:lpstr>6. Openbare orde </vt:lpstr>
      <vt:lpstr>7. Varia</vt:lpstr>
      <vt:lpstr>PowerPoint-presentatie</vt:lpstr>
    </vt:vector>
  </TitlesOfParts>
  <Company>These Days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</dc:creator>
  <cp:lastModifiedBy>CLAES Sara</cp:lastModifiedBy>
  <cp:revision>453</cp:revision>
  <cp:lastPrinted>2015-09-02T08:05:07Z</cp:lastPrinted>
  <dcterms:created xsi:type="dcterms:W3CDTF">2013-11-13T23:03:14Z</dcterms:created>
  <dcterms:modified xsi:type="dcterms:W3CDTF">2015-09-02T08:12:34Z</dcterms:modified>
</cp:coreProperties>
</file>